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6" r:id="rId22"/>
    <p:sldId id="277" r:id="rId23"/>
    <p:sldId id="278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85D06-5CD6-404E-887F-89E16CE75B32}" v="31" dt="2018-09-30T21:24:43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6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Wells" userId="01ba002e-bdf3-4530-bd48-8bf0e0d069d4" providerId="ADAL" clId="{BF585D06-5CD6-404E-887F-89E16CE75B32}"/>
    <pc:docChg chg="addSld modSld sldOrd">
      <pc:chgData name="Samuel Wells" userId="01ba002e-bdf3-4530-bd48-8bf0e0d069d4" providerId="ADAL" clId="{BF585D06-5CD6-404E-887F-89E16CE75B32}" dt="2018-09-30T21:24:43.847" v="30" actId="20577"/>
      <pc:docMkLst>
        <pc:docMk/>
      </pc:docMkLst>
      <pc:sldChg chg="modSp">
        <pc:chgData name="Samuel Wells" userId="01ba002e-bdf3-4530-bd48-8bf0e0d069d4" providerId="ADAL" clId="{BF585D06-5CD6-404E-887F-89E16CE75B32}" dt="2018-09-30T21:21:03.488" v="0" actId="20577"/>
        <pc:sldMkLst>
          <pc:docMk/>
          <pc:sldMk cId="163161474" sldId="256"/>
        </pc:sldMkLst>
        <pc:spChg chg="mod">
          <ac:chgData name="Samuel Wells" userId="01ba002e-bdf3-4530-bd48-8bf0e0d069d4" providerId="ADAL" clId="{BF585D06-5CD6-404E-887F-89E16CE75B32}" dt="2018-09-30T21:21:03.488" v="0" actId="20577"/>
          <ac:spMkLst>
            <pc:docMk/>
            <pc:sldMk cId="163161474" sldId="256"/>
            <ac:spMk id="3" creationId="{00000000-0000-0000-0000-000000000000}"/>
          </ac:spMkLst>
        </pc:spChg>
      </pc:sldChg>
      <pc:sldChg chg="addSp delSp modSp add ord">
        <pc:chgData name="Samuel Wells" userId="01ba002e-bdf3-4530-bd48-8bf0e0d069d4" providerId="ADAL" clId="{BF585D06-5CD6-404E-887F-89E16CE75B32}" dt="2018-09-30T21:24:43.847" v="30" actId="20577"/>
        <pc:sldMkLst>
          <pc:docMk/>
          <pc:sldMk cId="4112589546" sldId="279"/>
        </pc:sldMkLst>
        <pc:spChg chg="mod">
          <ac:chgData name="Samuel Wells" userId="01ba002e-bdf3-4530-bd48-8bf0e0d069d4" providerId="ADAL" clId="{BF585D06-5CD6-404E-887F-89E16CE75B32}" dt="2018-09-30T21:24:43.847" v="30" actId="20577"/>
          <ac:spMkLst>
            <pc:docMk/>
            <pc:sldMk cId="4112589546" sldId="279"/>
            <ac:spMk id="2" creationId="{F372176D-6DAB-D943-9F96-E1C3679821B1}"/>
          </ac:spMkLst>
        </pc:spChg>
        <pc:spChg chg="del">
          <ac:chgData name="Samuel Wells" userId="01ba002e-bdf3-4530-bd48-8bf0e0d069d4" providerId="ADAL" clId="{BF585D06-5CD6-404E-887F-89E16CE75B32}" dt="2018-09-30T21:24:23.103" v="3"/>
          <ac:spMkLst>
            <pc:docMk/>
            <pc:sldMk cId="4112589546" sldId="279"/>
            <ac:spMk id="3" creationId="{68011111-20DC-4D4F-94B8-A2DBB9546710}"/>
          </ac:spMkLst>
        </pc:spChg>
        <pc:picChg chg="add mod">
          <ac:chgData name="Samuel Wells" userId="01ba002e-bdf3-4530-bd48-8bf0e0d069d4" providerId="ADAL" clId="{BF585D06-5CD6-404E-887F-89E16CE75B32}" dt="2018-09-30T21:24:34.893" v="8" actId="1076"/>
          <ac:picMkLst>
            <pc:docMk/>
            <pc:sldMk cId="4112589546" sldId="279"/>
            <ac:picMk id="5" creationId="{5C625DC0-5FDE-D54A-B3EE-400123171F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eorgi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eorgia Regular" charset="0"/>
              </a:defRPr>
            </a:lvl1pPr>
          </a:lstStyle>
          <a:p>
            <a:fld id="{3072E57B-B920-EF45-A264-127C40446964}" type="datetimeFigureOut">
              <a:rPr lang="en-US" smtClean="0"/>
              <a:pPr/>
              <a:t>9/30/18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eorgi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eorgia Regular" charset="0"/>
              </a:defRPr>
            </a:lvl1pPr>
          </a:lstStyle>
          <a:p>
            <a:fld id="{D43E744D-718F-A441-BBF1-59F118D37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eorgi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eorgi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eorgi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eorgi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eorgi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 example and do a quick harmonic analysis and find the NCTS. Do the </a:t>
            </a:r>
            <a:r>
              <a:rPr lang="en-US" dirty="0" err="1"/>
              <a:t>paretheses</a:t>
            </a:r>
            <a:r>
              <a:rPr lang="en-US" dirty="0"/>
              <a:t>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 example and do a quick harmonic analysis and find the NCTS. Do the </a:t>
            </a:r>
            <a:r>
              <a:rPr lang="en-US" dirty="0" err="1"/>
              <a:t>paretheses</a:t>
            </a:r>
            <a:r>
              <a:rPr lang="en-US" dirty="0"/>
              <a:t>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0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Georgia Regular" charset="0"/>
              </a:defRPr>
            </a:lvl1pPr>
          </a:lstStyle>
          <a:p>
            <a:fld id="{B00E00D4-0D47-E045-B6C2-7699E5E95090}" type="datetimeFigureOut">
              <a:rPr lang="en-US" smtClean="0"/>
              <a:pPr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Georgia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eorgia Regular" charset="0"/>
              </a:defRPr>
            </a:lvl1pPr>
          </a:lstStyle>
          <a:p>
            <a:fld id="{AE48F786-93F6-9747-B4DB-0AFA2BFED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Georgia Regular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0" i="0" kern="1200">
          <a:solidFill>
            <a:schemeClr val="tx1"/>
          </a:solidFill>
          <a:latin typeface="Georgia Regular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tx1"/>
          </a:solidFill>
          <a:latin typeface="Georgia Regular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Georgia Regular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Georgia Regular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Georgia Regular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Nonchord</a:t>
            </a:r>
            <a:r>
              <a:rPr lang="en-US" dirty="0"/>
              <a:t> Tones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441" y="336478"/>
            <a:ext cx="7200900" cy="1485900"/>
          </a:xfrm>
        </p:spPr>
        <p:txBody>
          <a:bodyPr>
            <a:normAutofit/>
          </a:bodyPr>
          <a:lstStyle/>
          <a:p>
            <a:r>
              <a:rPr lang="en-US" sz="2000" dirty="0"/>
              <a:t>Beethoven, Piano Sonata in C Major, op. 2 no.3, </a:t>
            </a:r>
            <a:r>
              <a:rPr lang="en-US" sz="2000" dirty="0" err="1"/>
              <a:t>mvt</a:t>
            </a:r>
            <a:r>
              <a:rPr lang="en-US" sz="2000" dirty="0"/>
              <a:t>.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28" y="1825625"/>
            <a:ext cx="7082343" cy="4351338"/>
          </a:xfrm>
        </p:spPr>
      </p:pic>
      <p:pic>
        <p:nvPicPr>
          <p:cNvPr id="6" name="Beet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9343" y="31209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2974"/>
            <a:ext cx="7200900" cy="1485900"/>
          </a:xfrm>
        </p:spPr>
        <p:txBody>
          <a:bodyPr>
            <a:normAutofit/>
          </a:bodyPr>
          <a:lstStyle/>
          <a:p>
            <a:r>
              <a:rPr lang="en-US" sz="1900" dirty="0"/>
              <a:t>Mozart, The Magic Flute, K. 620, Act II, "Queen of the Night Aria"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6424"/>
            <a:ext cx="7404510" cy="6687148"/>
          </a:xfrm>
        </p:spPr>
      </p:pic>
      <p:pic>
        <p:nvPicPr>
          <p:cNvPr id="5" name="Qu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0" y="27771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writing w/ NCTs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NCTs to embellish simple textures.</a:t>
            </a:r>
          </a:p>
          <a:p>
            <a:r>
              <a:rPr lang="en-US" dirty="0"/>
              <a:t>But we must be careful to avoid objectionable parallels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315"/>
            <a:ext cx="9144000" cy="26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Tones</a:t>
            </a:r>
          </a:p>
          <a:p>
            <a:pPr lvl="1"/>
            <a:r>
              <a:rPr lang="en-US" dirty="0"/>
              <a:t>Approached and left by step in the same direction</a:t>
            </a:r>
          </a:p>
          <a:p>
            <a:pPr lvl="3"/>
            <a:r>
              <a:rPr lang="en-US" dirty="0"/>
              <a:t> Often fills in a major or minor third with whatever scale degree is in between.</a:t>
            </a:r>
          </a:p>
          <a:p>
            <a:r>
              <a:rPr lang="en-US" dirty="0"/>
              <a:t>Neighboring Tones</a:t>
            </a:r>
          </a:p>
          <a:p>
            <a:pPr lvl="1"/>
            <a:r>
              <a:rPr lang="en-US" dirty="0"/>
              <a:t>Approached and left be step in opposite directions</a:t>
            </a:r>
          </a:p>
          <a:p>
            <a:pPr lvl="3"/>
            <a:r>
              <a:rPr lang="en-US" dirty="0"/>
              <a:t>Embellishment of a single tone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95" y="3237185"/>
            <a:ext cx="5149693" cy="3633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to hang something from somewhere”</a:t>
            </a:r>
          </a:p>
          <a:p>
            <a:r>
              <a:rPr lang="en-US" b="1" dirty="0"/>
              <a:t>Suspension</a:t>
            </a:r>
            <a:r>
              <a:rPr lang="en-US" dirty="0"/>
              <a:t>: holds on to, or suspends, a chord tone after other parts have moved on to the next chord.</a:t>
            </a:r>
          </a:p>
          <a:p>
            <a:pPr lvl="1"/>
            <a:r>
              <a:rPr lang="en-US" dirty="0"/>
              <a:t>The suspension always resolves down by step</a:t>
            </a:r>
          </a:p>
          <a:p>
            <a:r>
              <a:rPr lang="en-US" dirty="0"/>
              <a:t>Labeled with an “</a:t>
            </a:r>
            <a:r>
              <a:rPr lang="en-US" b="1" dirty="0"/>
              <a:t>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35" y="2882990"/>
            <a:ext cx="3084616" cy="43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4013200"/>
            <a:ext cx="4851400" cy="28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Suspension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07072"/>
            <a:ext cx="7200900" cy="4196255"/>
          </a:xfrm>
        </p:spPr>
        <p:txBody>
          <a:bodyPr>
            <a:normAutofit/>
          </a:bodyPr>
          <a:lstStyle/>
          <a:p>
            <a:r>
              <a:rPr lang="en-US" dirty="0"/>
              <a:t>Each suspension has three parts:</a:t>
            </a:r>
          </a:p>
          <a:p>
            <a:pPr lvl="1"/>
            <a:r>
              <a:rPr lang="en-US" b="1" dirty="0"/>
              <a:t>Preparation</a:t>
            </a:r>
          </a:p>
          <a:p>
            <a:pPr lvl="5"/>
            <a:r>
              <a:rPr lang="en-US" dirty="0">
                <a:latin typeface="Georgia Regular" charset="0"/>
              </a:rPr>
              <a:t>the tone preceding the suspension, and it is the same pitch as the suspension</a:t>
            </a:r>
          </a:p>
          <a:p>
            <a:pPr lvl="1"/>
            <a:r>
              <a:rPr lang="en-US" b="1" dirty="0"/>
              <a:t>Suspension</a:t>
            </a:r>
          </a:p>
          <a:p>
            <a:pPr lvl="5"/>
            <a:r>
              <a:rPr lang="en-US" dirty="0">
                <a:latin typeface="Georgia Regular" charset="0"/>
              </a:rPr>
              <a:t>May or may not be tied to the prep.</a:t>
            </a:r>
          </a:p>
          <a:p>
            <a:pPr lvl="1"/>
            <a:r>
              <a:rPr lang="en-US" b="1" dirty="0"/>
              <a:t>Resolution</a:t>
            </a:r>
          </a:p>
          <a:p>
            <a:pPr lvl="5"/>
            <a:r>
              <a:rPr lang="en-US" dirty="0">
                <a:latin typeface="Georgia Regular" charset="0"/>
              </a:rPr>
              <a:t>the tone following the suspension and lying a 2nd below it</a:t>
            </a:r>
          </a:p>
        </p:txBody>
      </p:sp>
      <p:sp>
        <p:nvSpPr>
          <p:cNvPr id="5" name="Rectangle 4"/>
          <p:cNvSpPr/>
          <p:nvPr/>
        </p:nvSpPr>
        <p:spPr>
          <a:xfrm>
            <a:off x="3342290" y="4120055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1490" y="4086772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4565" y="4120055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2162941"/>
            <a:ext cx="4851400" cy="28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17483"/>
          </a:xfrm>
        </p:spPr>
        <p:txBody>
          <a:bodyPr>
            <a:normAutofit/>
          </a:bodyPr>
          <a:lstStyle/>
          <a:p>
            <a:r>
              <a:rPr lang="en-US" dirty="0"/>
              <a:t>Classification </a:t>
            </a:r>
            <a:r>
              <a:rPr lang="en-US"/>
              <a:t>of Suspensions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03283"/>
            <a:ext cx="7200900" cy="4564117"/>
          </a:xfrm>
        </p:spPr>
        <p:txBody>
          <a:bodyPr>
            <a:normAutofit/>
          </a:bodyPr>
          <a:lstStyle/>
          <a:p>
            <a:r>
              <a:rPr lang="en-US" dirty="0"/>
              <a:t>We categorize suspensions by the harmonic intervals created by the suspended tone and the resolution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there are more than two parts, the interval is calculated between the suspension and the bass voice.</a:t>
            </a:r>
          </a:p>
          <a:p>
            <a:pPr lvl="5"/>
            <a:r>
              <a:rPr lang="en-US" dirty="0">
                <a:latin typeface="Georgia Regular" charset="0"/>
              </a:rPr>
              <a:t>If the suspension occurs in the bass, we calculate the interval between the bass voice and the part with which it is most dissonant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4964" y="2006995"/>
            <a:ext cx="178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Georgia Regular" charset="0"/>
              </a:rPr>
              <a:t>7    -    6</a:t>
            </a:r>
          </a:p>
        </p:txBody>
      </p:sp>
    </p:spTree>
    <p:extLst>
      <p:ext uri="{BB962C8B-B14F-4D97-AF65-F5344CB8AC3E}">
        <p14:creationId xmlns:p14="http://schemas.microsoft.com/office/powerpoint/2010/main" val="20730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Suspensions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447"/>
            <a:ext cx="9058216" cy="2531553"/>
          </a:xfrm>
        </p:spPr>
      </p:pic>
      <p:sp>
        <p:nvSpPr>
          <p:cNvPr id="5" name="Rectangle 4"/>
          <p:cNvSpPr/>
          <p:nvPr/>
        </p:nvSpPr>
        <p:spPr>
          <a:xfrm>
            <a:off x="1513490" y="4193628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9137" y="4142516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5082" y="4141077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14088" y="4159722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228" y="2490952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 Regular" charset="0"/>
              </a:rPr>
              <a:t>The number of the suspension is always decreasing, unless</a:t>
            </a:r>
            <a:r>
              <a:rPr lang="is-IS" dirty="0">
                <a:latin typeface="Georgia Regular" charset="0"/>
              </a:rPr>
              <a:t>…...</a:t>
            </a:r>
            <a:endParaRPr lang="en-US" dirty="0">
              <a:latin typeface="Georgia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6014" y="3489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eorgia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8869" y="3426372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 Regular" charset="0"/>
              </a:rPr>
              <a:t>The suspension </a:t>
            </a:r>
          </a:p>
          <a:p>
            <a:r>
              <a:rPr lang="en-US" dirty="0">
                <a:latin typeface="Georgia Regular" charset="0"/>
              </a:rPr>
              <a:t>in the bass voice</a:t>
            </a:r>
          </a:p>
        </p:txBody>
      </p:sp>
    </p:spTree>
    <p:extLst>
      <p:ext uri="{BB962C8B-B14F-4D97-AF65-F5344CB8AC3E}">
        <p14:creationId xmlns:p14="http://schemas.microsoft.com/office/powerpoint/2010/main" val="85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1320"/>
            <a:ext cx="9144000" cy="2662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22890"/>
          </a:xfrm>
        </p:spPr>
        <p:txBody>
          <a:bodyPr>
            <a:normAutofit/>
          </a:bodyPr>
          <a:lstStyle/>
          <a:p>
            <a:r>
              <a:rPr lang="en-US" sz="2400" dirty="0"/>
              <a:t>More on Suspensions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135117"/>
            <a:ext cx="7200900" cy="5570483"/>
          </a:xfrm>
        </p:spPr>
        <p:txBody>
          <a:bodyPr>
            <a:normAutofit/>
          </a:bodyPr>
          <a:lstStyle/>
          <a:p>
            <a:r>
              <a:rPr lang="en-US" dirty="0"/>
              <a:t>Suspensions are often embellished.</a:t>
            </a:r>
          </a:p>
          <a:p>
            <a:pPr lvl="5"/>
            <a:r>
              <a:rPr lang="en-US" dirty="0">
                <a:latin typeface="Georgia Regular" charset="0"/>
              </a:rPr>
              <a:t>Other tones may appear after the suspended tone but before the true resolution</a:t>
            </a:r>
          </a:p>
          <a:p>
            <a:pPr lvl="1"/>
            <a:r>
              <a:rPr lang="en-US" dirty="0"/>
              <a:t>These are called </a:t>
            </a:r>
            <a:r>
              <a:rPr lang="en-US" b="1" dirty="0"/>
              <a:t>suspension figures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suspension with change of bass</a:t>
            </a:r>
            <a:r>
              <a:rPr lang="en-US" dirty="0"/>
              <a:t>: When a suspension occurs in one of the upper voices, the bass will sometimes move on to another chord tone at the same time as the suspension resolves.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81352" y="2522483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7379" y="2585545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3117" y="2554014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92110" y="2585545"/>
            <a:ext cx="378373" cy="168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1200" y="3457903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35917" y="2464675"/>
            <a:ext cx="430924" cy="268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251" y="215463"/>
            <a:ext cx="7200900" cy="683172"/>
          </a:xfrm>
        </p:spPr>
        <p:txBody>
          <a:bodyPr>
            <a:normAutofit/>
          </a:bodyPr>
          <a:lstStyle/>
          <a:p>
            <a:r>
              <a:rPr lang="en-US" dirty="0"/>
              <a:t>Bach, </a:t>
            </a:r>
            <a:r>
              <a:rPr lang="en-US" i="1" dirty="0"/>
              <a:t>Orchestral Suite No.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9047"/>
            <a:ext cx="7886700" cy="4124493"/>
          </a:xfrm>
        </p:spPr>
      </p:pic>
      <p:pic>
        <p:nvPicPr>
          <p:cNvPr id="7" name="BachOrc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8986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Nonchord</a:t>
            </a:r>
            <a:r>
              <a:rPr lang="en-US" dirty="0"/>
              <a:t> 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already seen many </a:t>
            </a:r>
            <a:r>
              <a:rPr lang="en-US" dirty="0" err="1"/>
              <a:t>nonchord</a:t>
            </a:r>
            <a:r>
              <a:rPr lang="en-US" dirty="0"/>
              <a:t> tones (NCT) so far this semester. </a:t>
            </a:r>
          </a:p>
          <a:p>
            <a:pPr lvl="3"/>
            <a:r>
              <a:rPr lang="en-US" dirty="0"/>
              <a:t>We have been putting each NCT in parentheses, and leaving it at that.</a:t>
            </a:r>
          </a:p>
          <a:p>
            <a:r>
              <a:rPr lang="en-US" dirty="0"/>
              <a:t>Now we will take a closer look at NCTs</a:t>
            </a:r>
          </a:p>
          <a:p>
            <a:r>
              <a:rPr lang="en-US" b="1" dirty="0" err="1"/>
              <a:t>Nonchord</a:t>
            </a:r>
            <a:r>
              <a:rPr lang="en-US" b="1" dirty="0"/>
              <a:t> Tone</a:t>
            </a:r>
            <a:r>
              <a:rPr lang="en-US" dirty="0"/>
              <a:t>: a tone, either diatonic or chromatic, that is not a member of the chord.</a:t>
            </a:r>
          </a:p>
          <a:p>
            <a:pPr lvl="5"/>
            <a:r>
              <a:rPr lang="en-US" dirty="0">
                <a:latin typeface="Georgia Regular" charset="0"/>
              </a:rPr>
              <a:t>can be an NCT for its entire duration</a:t>
            </a:r>
          </a:p>
          <a:p>
            <a:pPr lvl="5"/>
            <a:r>
              <a:rPr lang="en-US" dirty="0">
                <a:latin typeface="Georgia Regular" charset="0"/>
              </a:rPr>
              <a:t>can be an NCT for only a portion of its duration, if the harmony changes before the tone does.</a:t>
            </a:r>
          </a:p>
          <a:p>
            <a:pPr lvl="3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98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76D-6DAB-D943-9F96-E1C36798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Beatles</a:t>
            </a:r>
            <a:r>
              <a:rPr lang="en-US"/>
              <a:t>, </a:t>
            </a:r>
            <a:r>
              <a:rPr lang="en-US" i="1"/>
              <a:t>Yesterday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25DC0-5FDE-D54A-B3EE-400123171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51" y="1879417"/>
            <a:ext cx="8819698" cy="3067721"/>
          </a:xfrm>
        </p:spPr>
      </p:pic>
    </p:spTree>
    <p:extLst>
      <p:ext uri="{BB962C8B-B14F-4D97-AF65-F5344CB8AC3E}">
        <p14:creationId xmlns:p14="http://schemas.microsoft.com/office/powerpoint/2010/main" val="411258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84079"/>
            <a:ext cx="51943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 Suspensions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suspension does not always have to be with a dissonant note.</a:t>
            </a:r>
          </a:p>
          <a:p>
            <a:r>
              <a:rPr lang="en-US" dirty="0"/>
              <a:t>For 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3226676" y="5981700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5650" y="6099284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75554" y="2569779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Suspensions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resolution of a suspension can serve as the preparation for a following suspension.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2964077"/>
            <a:ext cx="6306207" cy="20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3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69" y="3369437"/>
            <a:ext cx="4813738" cy="348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Retardations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8897"/>
            <a:ext cx="7200900" cy="4448503"/>
          </a:xfrm>
        </p:spPr>
        <p:txBody>
          <a:bodyPr/>
          <a:lstStyle/>
          <a:p>
            <a:r>
              <a:rPr lang="en-US" b="1" dirty="0"/>
              <a:t>Retardation: </a:t>
            </a:r>
            <a:r>
              <a:rPr lang="en-US" dirty="0"/>
              <a:t>holds on to, or retards, a chord tone after other parts have moved on to the next chord.</a:t>
            </a:r>
          </a:p>
          <a:p>
            <a:pPr lvl="1"/>
            <a:r>
              <a:rPr lang="en-US" dirty="0"/>
              <a:t>A retardation always resolves upward by step.</a:t>
            </a:r>
          </a:p>
          <a:p>
            <a:pPr lvl="3"/>
            <a:r>
              <a:rPr lang="en-US" dirty="0"/>
              <a:t>This is simply a suspension with an upward resolution.</a:t>
            </a:r>
          </a:p>
          <a:p>
            <a:r>
              <a:rPr lang="en-US" dirty="0"/>
              <a:t>Commonly appears with suspensions in cadences in the Classical Style:</a:t>
            </a: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190592" y="3369437"/>
            <a:ext cx="388883" cy="346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4827" y="4652141"/>
            <a:ext cx="162912" cy="279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7739" y="4958052"/>
            <a:ext cx="130794" cy="17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4096" y="6372572"/>
            <a:ext cx="1655379" cy="30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2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Brahms, Intermezzo in E-flat Major, op. 117 no.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090051"/>
            <a:ext cx="9144000" cy="2767949"/>
          </a:xfrm>
          <a:prstGeom prst="rect">
            <a:avLst/>
          </a:prstGeom>
        </p:spPr>
      </p:pic>
      <p:pic>
        <p:nvPicPr>
          <p:cNvPr id="5" name="BrhamsIntermezz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5703" y="2724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9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NCTs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20920"/>
            <a:ext cx="7200900" cy="4320283"/>
          </a:xfrm>
        </p:spPr>
        <p:txBody>
          <a:bodyPr>
            <a:normAutofit/>
          </a:bodyPr>
          <a:lstStyle/>
          <a:p>
            <a:r>
              <a:rPr lang="en-US" dirty="0"/>
              <a:t>NCTs are classified by the way in which they are approached and left. </a:t>
            </a:r>
          </a:p>
          <a:p>
            <a:pPr lvl="3"/>
            <a:r>
              <a:rPr lang="en-US" dirty="0"/>
              <a:t>Think melodically</a:t>
            </a:r>
          </a:p>
          <a:p>
            <a:r>
              <a:rPr lang="en-US" dirty="0"/>
              <a:t>What are the possible ways a note could be approached or left?</a:t>
            </a:r>
          </a:p>
          <a:p>
            <a:pPr lvl="3"/>
            <a:r>
              <a:rPr lang="en-US" dirty="0"/>
              <a:t>Step</a:t>
            </a:r>
          </a:p>
          <a:p>
            <a:pPr lvl="3"/>
            <a:r>
              <a:rPr lang="en-US" dirty="0"/>
              <a:t>Leap</a:t>
            </a:r>
          </a:p>
          <a:p>
            <a:pPr lvl="3"/>
            <a:r>
              <a:rPr lang="en-US" dirty="0"/>
              <a:t>Same tone</a:t>
            </a:r>
          </a:p>
          <a:p>
            <a:r>
              <a:rPr lang="en-US" dirty="0"/>
              <a:t>This can be further extended:</a:t>
            </a:r>
          </a:p>
          <a:p>
            <a:pPr lvl="1"/>
            <a:r>
              <a:rPr lang="en-US" dirty="0"/>
              <a:t>Step</a:t>
            </a:r>
          </a:p>
          <a:p>
            <a:pPr lvl="8"/>
            <a:r>
              <a:rPr lang="en-US" dirty="0">
                <a:latin typeface="Georgia Regular" charset="0"/>
              </a:rPr>
              <a:t>Up</a:t>
            </a:r>
          </a:p>
          <a:p>
            <a:pPr lvl="8"/>
            <a:r>
              <a:rPr lang="en-US" dirty="0">
                <a:latin typeface="Georgia Regular" charset="0"/>
              </a:rPr>
              <a:t>Down</a:t>
            </a:r>
          </a:p>
          <a:p>
            <a:pPr lvl="8"/>
            <a:r>
              <a:rPr lang="en-US" dirty="0">
                <a:latin typeface="Georgia Regular" charset="0"/>
              </a:rPr>
              <a:t>In the same direction as the approach</a:t>
            </a:r>
          </a:p>
          <a:p>
            <a:pPr lvl="8"/>
            <a:r>
              <a:rPr lang="en-US" dirty="0">
                <a:latin typeface="Georgia Regular" charset="0"/>
              </a:rPr>
              <a:t>In the opposite directions as the approach.</a:t>
            </a:r>
          </a:p>
        </p:txBody>
      </p:sp>
    </p:spTree>
    <p:extLst>
      <p:ext uri="{BB962C8B-B14F-4D97-AF65-F5344CB8AC3E}">
        <p14:creationId xmlns:p14="http://schemas.microsoft.com/office/powerpoint/2010/main" val="180553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72" y="3409364"/>
            <a:ext cx="4724953" cy="3333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Tones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61672"/>
            <a:ext cx="7200900" cy="430572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passing tone </a:t>
            </a:r>
            <a:r>
              <a:rPr lang="en-US" dirty="0"/>
              <a:t>is used to fill in the space between two other tones.</a:t>
            </a:r>
          </a:p>
          <a:p>
            <a:r>
              <a:rPr lang="en-US" dirty="0"/>
              <a:t>A passing tone is approached by step and left by step in the </a:t>
            </a:r>
            <a:r>
              <a:rPr lang="en-US" b="1" i="1" dirty="0"/>
              <a:t>same</a:t>
            </a:r>
            <a:r>
              <a:rPr lang="en-US" dirty="0"/>
              <a:t> direction</a:t>
            </a:r>
          </a:p>
          <a:p>
            <a:pPr lvl="3"/>
            <a:r>
              <a:rPr lang="en-US" dirty="0"/>
              <a:t>Often fills in a major or minor third with whatever scale degree is in between.</a:t>
            </a:r>
          </a:p>
          <a:p>
            <a:pPr lvl="2"/>
            <a:r>
              <a:rPr lang="en-US" dirty="0"/>
              <a:t>Put the note in parentheses, and label with a </a:t>
            </a:r>
            <a:r>
              <a:rPr lang="en-US" b="1" dirty="0"/>
              <a:t>p</a:t>
            </a:r>
            <a:endParaRPr lang="en-US" dirty="0"/>
          </a:p>
          <a:p>
            <a:pPr lvl="2"/>
            <a:r>
              <a:rPr lang="en-US" dirty="0"/>
              <a:t>Further descriptors:</a:t>
            </a:r>
          </a:p>
          <a:p>
            <a:pPr lvl="3"/>
            <a:r>
              <a:rPr lang="en-US" dirty="0"/>
              <a:t>Ascending/descending</a:t>
            </a:r>
          </a:p>
          <a:p>
            <a:pPr lvl="3"/>
            <a:r>
              <a:rPr lang="en-US" dirty="0"/>
              <a:t>Diatonic/chromatic</a:t>
            </a:r>
          </a:p>
          <a:p>
            <a:pPr lvl="3"/>
            <a:r>
              <a:rPr lang="en-US" dirty="0"/>
              <a:t>Accented/unaccented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3960" y="5982170"/>
            <a:ext cx="3411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 Regular" charset="0"/>
              </a:rPr>
              <a:t>Unaccented, diatonic, descending passing tone</a:t>
            </a:r>
          </a:p>
        </p:txBody>
      </p:sp>
    </p:spTree>
    <p:extLst>
      <p:ext uri="{BB962C8B-B14F-4D97-AF65-F5344CB8AC3E}">
        <p14:creationId xmlns:p14="http://schemas.microsoft.com/office/powerpoint/2010/main" val="11342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Brahms, Intermezzo in E-flat Major, op. 117 no.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090051"/>
            <a:ext cx="9144000" cy="2767949"/>
          </a:xfrm>
          <a:prstGeom prst="rect">
            <a:avLst/>
          </a:prstGeom>
        </p:spPr>
      </p:pic>
      <p:pic>
        <p:nvPicPr>
          <p:cNvPr id="5" name="BrhamsIntermezz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5703" y="2724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52" y="293344"/>
            <a:ext cx="7200900" cy="1485900"/>
          </a:xfrm>
        </p:spPr>
        <p:txBody>
          <a:bodyPr>
            <a:normAutofit/>
          </a:bodyPr>
          <a:lstStyle/>
          <a:p>
            <a:r>
              <a:rPr lang="en-US" sz="2000" dirty="0"/>
              <a:t>Chopin, Nocturne in B Major, op. 62 no.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850"/>
            <a:ext cx="9144000" cy="3715150"/>
          </a:xfrm>
          <a:prstGeom prst="rect">
            <a:avLst/>
          </a:prstGeom>
        </p:spPr>
      </p:pic>
      <p:pic>
        <p:nvPicPr>
          <p:cNvPr id="7" name="Chop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6879" y="13728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212" y="192640"/>
            <a:ext cx="7200900" cy="1485900"/>
          </a:xfrm>
        </p:spPr>
        <p:txBody>
          <a:bodyPr>
            <a:normAutofit/>
          </a:bodyPr>
          <a:lstStyle/>
          <a:p>
            <a:r>
              <a:rPr lang="en-US" sz="2400" dirty="0"/>
              <a:t>Bizet, Carmen, Act I no. 5, </a:t>
            </a:r>
            <a:r>
              <a:rPr lang="en-US" sz="2400" dirty="0" err="1"/>
              <a:t>Habañera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5" y="0"/>
            <a:ext cx="7931649" cy="6856041"/>
          </a:xfrm>
        </p:spPr>
      </p:pic>
      <p:pic>
        <p:nvPicPr>
          <p:cNvPr id="5" name="Carm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2359" y="30216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460734"/>
            <a:ext cx="4500079" cy="317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Neighboring Tones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28700" y="1618664"/>
            <a:ext cx="7200900" cy="35814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neighboring tone</a:t>
            </a:r>
            <a:r>
              <a:rPr lang="en-US" dirty="0"/>
              <a:t> is used to embellish a single tone, which is heard both before and after the neighbor. </a:t>
            </a:r>
          </a:p>
          <a:p>
            <a:r>
              <a:rPr lang="en-US" dirty="0"/>
              <a:t>A neighboring tone is approached by step and left by step in the </a:t>
            </a:r>
            <a:r>
              <a:rPr lang="en-US" b="1" i="1" dirty="0"/>
              <a:t>opposite</a:t>
            </a:r>
            <a:r>
              <a:rPr lang="en-US" dirty="0"/>
              <a:t> direction</a:t>
            </a:r>
          </a:p>
          <a:p>
            <a:pPr lvl="2"/>
            <a:r>
              <a:rPr lang="en-US" dirty="0"/>
              <a:t>Put the note in parentheses, and label with a </a:t>
            </a:r>
            <a:r>
              <a:rPr lang="en-US" b="1" dirty="0"/>
              <a:t>n</a:t>
            </a:r>
            <a:endParaRPr lang="en-US" dirty="0"/>
          </a:p>
          <a:p>
            <a:pPr lvl="2"/>
            <a:r>
              <a:rPr lang="en-US" dirty="0"/>
              <a:t>Further descriptors:</a:t>
            </a:r>
          </a:p>
          <a:p>
            <a:pPr lvl="3"/>
            <a:r>
              <a:rPr lang="en-US" dirty="0"/>
              <a:t>Upper/lower</a:t>
            </a:r>
          </a:p>
          <a:p>
            <a:pPr lvl="3"/>
            <a:r>
              <a:rPr lang="en-US" dirty="0"/>
              <a:t>Diatonic/chromatic</a:t>
            </a:r>
          </a:p>
          <a:p>
            <a:pPr lvl="3"/>
            <a:r>
              <a:rPr lang="en-US" dirty="0"/>
              <a:t>Accented/unaccented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5" y="3628518"/>
            <a:ext cx="2807012" cy="3018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3960" y="5982170"/>
            <a:ext cx="3411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 Regular" charset="0"/>
              </a:rPr>
              <a:t>Unaccented, diatonic, upper neighboring tone</a:t>
            </a:r>
          </a:p>
        </p:txBody>
      </p:sp>
    </p:spTree>
    <p:extLst>
      <p:ext uri="{BB962C8B-B14F-4D97-AF65-F5344CB8AC3E}">
        <p14:creationId xmlns:p14="http://schemas.microsoft.com/office/powerpoint/2010/main" val="3232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3219</TotalTime>
  <Words>839</Words>
  <Application>Microsoft Macintosh PowerPoint</Application>
  <PresentationFormat>On-screen Show (4:3)</PresentationFormat>
  <Paragraphs>117</Paragraphs>
  <Slides>24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Georgia Regular</vt:lpstr>
      <vt:lpstr>Office Theme</vt:lpstr>
      <vt:lpstr>Nonchord Tones 1</vt:lpstr>
      <vt:lpstr>Nonchord Tones</vt:lpstr>
      <vt:lpstr>Brahms, Intermezzo in E-flat Major, op. 117 no. 1</vt:lpstr>
      <vt:lpstr>Classifying NCTs</vt:lpstr>
      <vt:lpstr>Passing Tones </vt:lpstr>
      <vt:lpstr>Brahms, Intermezzo in E-flat Major, op. 117 no. 1</vt:lpstr>
      <vt:lpstr>Chopin, Nocturne in B Major, op. 62 no. 1</vt:lpstr>
      <vt:lpstr>Bizet, Carmen, Act I no. 5, Habañera</vt:lpstr>
      <vt:lpstr>Neighboring Tones</vt:lpstr>
      <vt:lpstr>Beethoven, Piano Sonata in C Major, op. 2 no.3, mvt. 1</vt:lpstr>
      <vt:lpstr>Mozart, The Magic Flute, K. 620, Act II, "Queen of the Night Aria"</vt:lpstr>
      <vt:lpstr>Part writing w/ NCTs</vt:lpstr>
      <vt:lpstr>NCT Review</vt:lpstr>
      <vt:lpstr>Suspensions</vt:lpstr>
      <vt:lpstr>Parts of a Suspension</vt:lpstr>
      <vt:lpstr>Classification of Suspensions</vt:lpstr>
      <vt:lpstr>Common Suspensions</vt:lpstr>
      <vt:lpstr>More on Suspensions</vt:lpstr>
      <vt:lpstr>Bach, Orchestral Suite No. 3</vt:lpstr>
      <vt:lpstr>Beatles, Yesterday</vt:lpstr>
      <vt:lpstr>Consonant Suspensions</vt:lpstr>
      <vt:lpstr>Chain of Suspensions </vt:lpstr>
      <vt:lpstr>PowerPoint Presentation</vt:lpstr>
      <vt:lpstr>Retardations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NonChord Tones 1</dc:title>
  <dc:creator>Sam Wells</dc:creator>
  <cp:lastModifiedBy>Samuel Wells</cp:lastModifiedBy>
  <cp:revision>32</cp:revision>
  <dcterms:created xsi:type="dcterms:W3CDTF">2016-10-30T15:15:29Z</dcterms:created>
  <dcterms:modified xsi:type="dcterms:W3CDTF">2018-09-30T21:24:44Z</dcterms:modified>
</cp:coreProperties>
</file>